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56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D05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60" autoAdjust="0"/>
    <p:restoredTop sz="94660"/>
  </p:normalViewPr>
  <p:slideViewPr>
    <p:cSldViewPr>
      <p:cViewPr varScale="1">
        <p:scale>
          <a:sx n="64" d="100"/>
          <a:sy n="64" d="100"/>
        </p:scale>
        <p:origin x="-6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8A59BA-14B2-4678-A639-8AA8AD0AE49C}" type="datetimeFigureOut">
              <a:rPr lang="en-US" smtClean="0"/>
              <a:pPr/>
              <a:t>4/7/2015</a:t>
            </a:fld>
            <a:endParaRPr lang="en-MY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2C7F39-D1C6-4C3B-B341-60A048128CCE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8A59BA-14B2-4678-A639-8AA8AD0AE49C}" type="datetimeFigureOut">
              <a:rPr lang="en-US" smtClean="0"/>
              <a:pPr/>
              <a:t>4/7/2015</a:t>
            </a:fld>
            <a:endParaRPr lang="en-MY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2C7F39-D1C6-4C3B-B341-60A048128CCE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8A59BA-14B2-4678-A639-8AA8AD0AE49C}" type="datetimeFigureOut">
              <a:rPr lang="en-US" smtClean="0"/>
              <a:pPr/>
              <a:t>4/7/2015</a:t>
            </a:fld>
            <a:endParaRPr lang="en-MY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2C7F39-D1C6-4C3B-B341-60A048128CCE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7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6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5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A59BA-14B2-4678-A639-8AA8AD0AE49C}" type="datetimeFigureOut">
              <a:rPr lang="en-US" smtClean="0"/>
              <a:pPr/>
              <a:t>4/7/2015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C7F39-D1C6-4C3B-B341-60A048128CCE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A59BA-14B2-4678-A639-8AA8AD0AE49C}" type="datetimeFigureOut">
              <a:rPr lang="en-US" smtClean="0"/>
              <a:pPr/>
              <a:t>4/7/2015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C7F39-D1C6-4C3B-B341-60A048128CCE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20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8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75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366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51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39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27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15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03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A59BA-14B2-4678-A639-8AA8AD0AE49C}" type="datetimeFigureOut">
              <a:rPr lang="en-US" smtClean="0"/>
              <a:pPr/>
              <a:t>4/7/2015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C7F39-D1C6-4C3B-B341-60A048128CCE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82773" y="8321675"/>
            <a:ext cx="15971837" cy="23534688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907003" y="8321675"/>
            <a:ext cx="15971838" cy="23534688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A59BA-14B2-4678-A639-8AA8AD0AE49C}" type="datetimeFigureOut">
              <a:rPr lang="en-US" smtClean="0"/>
              <a:pPr/>
              <a:t>4/7/2015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C7F39-D1C6-4C3B-B341-60A048128CCE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880" indent="0">
              <a:buNone/>
              <a:defRPr sz="2100" b="1"/>
            </a:lvl2pPr>
            <a:lvl3pPr marL="957759" indent="0">
              <a:buNone/>
              <a:defRPr sz="1900" b="1"/>
            </a:lvl3pPr>
            <a:lvl4pPr marL="1436639" indent="0">
              <a:buNone/>
              <a:defRPr sz="1700" b="1"/>
            </a:lvl4pPr>
            <a:lvl5pPr marL="1915519" indent="0">
              <a:buNone/>
              <a:defRPr sz="1700" b="1"/>
            </a:lvl5pPr>
            <a:lvl6pPr marL="2394399" indent="0">
              <a:buNone/>
              <a:defRPr sz="1700" b="1"/>
            </a:lvl6pPr>
            <a:lvl7pPr marL="2873278" indent="0">
              <a:buNone/>
              <a:defRPr sz="1700" b="1"/>
            </a:lvl7pPr>
            <a:lvl8pPr marL="3352158" indent="0">
              <a:buNone/>
              <a:defRPr sz="1700" b="1"/>
            </a:lvl8pPr>
            <a:lvl9pPr marL="3831038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880" indent="0">
              <a:buNone/>
              <a:defRPr sz="2100" b="1"/>
            </a:lvl2pPr>
            <a:lvl3pPr marL="957759" indent="0">
              <a:buNone/>
              <a:defRPr sz="1900" b="1"/>
            </a:lvl3pPr>
            <a:lvl4pPr marL="1436639" indent="0">
              <a:buNone/>
              <a:defRPr sz="1700" b="1"/>
            </a:lvl4pPr>
            <a:lvl5pPr marL="1915519" indent="0">
              <a:buNone/>
              <a:defRPr sz="1700" b="1"/>
            </a:lvl5pPr>
            <a:lvl6pPr marL="2394399" indent="0">
              <a:buNone/>
              <a:defRPr sz="1700" b="1"/>
            </a:lvl6pPr>
            <a:lvl7pPr marL="2873278" indent="0">
              <a:buNone/>
              <a:defRPr sz="1700" b="1"/>
            </a:lvl7pPr>
            <a:lvl8pPr marL="3352158" indent="0">
              <a:buNone/>
              <a:defRPr sz="1700" b="1"/>
            </a:lvl8pPr>
            <a:lvl9pPr marL="3831038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A59BA-14B2-4678-A639-8AA8AD0AE49C}" type="datetimeFigureOut">
              <a:rPr lang="en-US" smtClean="0"/>
              <a:pPr/>
              <a:t>4/7/2015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C7F39-D1C6-4C3B-B341-60A048128CCE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A59BA-14B2-4678-A639-8AA8AD0AE49C}" type="datetimeFigureOut">
              <a:rPr lang="en-US" smtClean="0"/>
              <a:pPr/>
              <a:t>4/7/2015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C7F39-D1C6-4C3B-B341-60A048128CCE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A59BA-14B2-4678-A639-8AA8AD0AE49C}" type="datetimeFigureOut">
              <a:rPr lang="en-US" smtClean="0"/>
              <a:pPr/>
              <a:t>4/7/2015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C7F39-D1C6-4C3B-B341-60A048128CCE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8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69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8" y="1435103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880" indent="0">
              <a:buNone/>
              <a:defRPr sz="1200"/>
            </a:lvl2pPr>
            <a:lvl3pPr marL="957759" indent="0">
              <a:buNone/>
              <a:defRPr sz="1100"/>
            </a:lvl3pPr>
            <a:lvl4pPr marL="1436639" indent="0">
              <a:buNone/>
              <a:defRPr sz="900"/>
            </a:lvl4pPr>
            <a:lvl5pPr marL="1915519" indent="0">
              <a:buNone/>
              <a:defRPr sz="900"/>
            </a:lvl5pPr>
            <a:lvl6pPr marL="2394399" indent="0">
              <a:buNone/>
              <a:defRPr sz="900"/>
            </a:lvl6pPr>
            <a:lvl7pPr marL="2873278" indent="0">
              <a:buNone/>
              <a:defRPr sz="900"/>
            </a:lvl7pPr>
            <a:lvl8pPr marL="3352158" indent="0">
              <a:buNone/>
              <a:defRPr sz="900"/>
            </a:lvl8pPr>
            <a:lvl9pPr marL="3831038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A59BA-14B2-4678-A639-8AA8AD0AE49C}" type="datetimeFigureOut">
              <a:rPr lang="en-US" smtClean="0"/>
              <a:pPr/>
              <a:t>4/7/2015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C7F39-D1C6-4C3B-B341-60A048128CCE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8A59BA-14B2-4678-A639-8AA8AD0AE49C}" type="datetimeFigureOut">
              <a:rPr lang="en-US" smtClean="0"/>
              <a:pPr/>
              <a:t>4/7/2015</a:t>
            </a:fld>
            <a:endParaRPr lang="en-MY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2C7F39-D1C6-4C3B-B341-60A048128CCE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400"/>
            </a:lvl1pPr>
            <a:lvl2pPr marL="478880" indent="0">
              <a:buNone/>
              <a:defRPr sz="2900"/>
            </a:lvl2pPr>
            <a:lvl3pPr marL="957759" indent="0">
              <a:buNone/>
              <a:defRPr sz="2500"/>
            </a:lvl3pPr>
            <a:lvl4pPr marL="1436639" indent="0">
              <a:buNone/>
              <a:defRPr sz="2100"/>
            </a:lvl4pPr>
            <a:lvl5pPr marL="1915519" indent="0">
              <a:buNone/>
              <a:defRPr sz="2100"/>
            </a:lvl5pPr>
            <a:lvl6pPr marL="2394399" indent="0">
              <a:buNone/>
              <a:defRPr sz="2100"/>
            </a:lvl6pPr>
            <a:lvl7pPr marL="2873278" indent="0">
              <a:buNone/>
              <a:defRPr sz="2100"/>
            </a:lvl7pPr>
            <a:lvl8pPr marL="3352158" indent="0">
              <a:buNone/>
              <a:defRPr sz="2100"/>
            </a:lvl8pPr>
            <a:lvl9pPr marL="3831038" indent="0">
              <a:buNone/>
              <a:defRPr sz="21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880" indent="0">
              <a:buNone/>
              <a:defRPr sz="1200"/>
            </a:lvl2pPr>
            <a:lvl3pPr marL="957759" indent="0">
              <a:buNone/>
              <a:defRPr sz="1100"/>
            </a:lvl3pPr>
            <a:lvl4pPr marL="1436639" indent="0">
              <a:buNone/>
              <a:defRPr sz="900"/>
            </a:lvl4pPr>
            <a:lvl5pPr marL="1915519" indent="0">
              <a:buNone/>
              <a:defRPr sz="900"/>
            </a:lvl5pPr>
            <a:lvl6pPr marL="2394399" indent="0">
              <a:buNone/>
              <a:defRPr sz="900"/>
            </a:lvl6pPr>
            <a:lvl7pPr marL="2873278" indent="0">
              <a:buNone/>
              <a:defRPr sz="900"/>
            </a:lvl7pPr>
            <a:lvl8pPr marL="3352158" indent="0">
              <a:buNone/>
              <a:defRPr sz="900"/>
            </a:lvl8pPr>
            <a:lvl9pPr marL="3831038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A59BA-14B2-4678-A639-8AA8AD0AE49C}" type="datetimeFigureOut">
              <a:rPr lang="en-US" smtClean="0"/>
              <a:pPr/>
              <a:t>4/7/2015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C7F39-D1C6-4C3B-B341-60A048128CCE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A59BA-14B2-4678-A639-8AA8AD0AE49C}" type="datetimeFigureOut">
              <a:rPr lang="en-US" smtClean="0"/>
              <a:pPr/>
              <a:t>4/7/2015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C7F39-D1C6-4C3B-B341-60A048128CCE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5855623" y="1428750"/>
            <a:ext cx="8023225" cy="304276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82769" y="1428750"/>
            <a:ext cx="23920450" cy="304276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A59BA-14B2-4678-A639-8AA8AD0AE49C}" type="datetimeFigureOut">
              <a:rPr lang="en-US" smtClean="0"/>
              <a:pPr/>
              <a:t>4/7/2015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C7F39-D1C6-4C3B-B341-60A048128CCE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8A59BA-14B2-4678-A639-8AA8AD0AE49C}" type="datetimeFigureOut">
              <a:rPr lang="en-US" smtClean="0"/>
              <a:pPr/>
              <a:t>4/7/2015</a:t>
            </a:fld>
            <a:endParaRPr lang="en-MY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2C7F39-D1C6-4C3B-B341-60A048128CCE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8A59BA-14B2-4678-A639-8AA8AD0AE49C}" type="datetimeFigureOut">
              <a:rPr lang="en-US" smtClean="0"/>
              <a:pPr/>
              <a:t>4/7/2015</a:t>
            </a:fld>
            <a:endParaRPr lang="en-MY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2C7F39-D1C6-4C3B-B341-60A048128CCE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8A59BA-14B2-4678-A639-8AA8AD0AE49C}" type="datetimeFigureOut">
              <a:rPr lang="en-US" smtClean="0"/>
              <a:pPr/>
              <a:t>4/7/2015</a:t>
            </a:fld>
            <a:endParaRPr lang="en-MY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2C7F39-D1C6-4C3B-B341-60A048128CCE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8A59BA-14B2-4678-A639-8AA8AD0AE49C}" type="datetimeFigureOut">
              <a:rPr lang="en-US" smtClean="0"/>
              <a:pPr/>
              <a:t>4/7/2015</a:t>
            </a:fld>
            <a:endParaRPr lang="en-MY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2C7F39-D1C6-4C3B-B341-60A048128CCE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8A59BA-14B2-4678-A639-8AA8AD0AE49C}" type="datetimeFigureOut">
              <a:rPr lang="en-US" smtClean="0"/>
              <a:pPr/>
              <a:t>4/7/2015</a:t>
            </a:fld>
            <a:endParaRPr lang="en-MY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2C7F39-D1C6-4C3B-B341-60A048128CCE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8A59BA-14B2-4678-A639-8AA8AD0AE49C}" type="datetimeFigureOut">
              <a:rPr lang="en-US" smtClean="0"/>
              <a:pPr/>
              <a:t>4/7/2015</a:t>
            </a:fld>
            <a:endParaRPr lang="en-MY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2C7F39-D1C6-4C3B-B341-60A048128CCE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8A59BA-14B2-4678-A639-8AA8AD0AE49C}" type="datetimeFigureOut">
              <a:rPr lang="en-US" smtClean="0"/>
              <a:pPr/>
              <a:t>4/7/2015</a:t>
            </a:fld>
            <a:endParaRPr lang="en-MY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2C7F39-D1C6-4C3B-B341-60A048128CCE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gi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28800" y="1676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BE8A59BA-14B2-4678-A639-8AA8AD0AE49C}" type="datetimeFigureOut">
              <a:rPr lang="en-US" smtClean="0"/>
              <a:pPr/>
              <a:t>4/7/2015</a:t>
            </a:fld>
            <a:endParaRPr lang="en-MY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MY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82C7F39-D1C6-4C3B-B341-60A048128CCE}" type="slidenum">
              <a:rPr lang="en-MY" smtClean="0"/>
              <a:pPr/>
              <a:t>‹#›</a:t>
            </a:fld>
            <a:endParaRPr lang="en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5776" tIns="47888" rIns="95776" bIns="4788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5776" tIns="47888" rIns="95776" bIns="4788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70"/>
            <a:ext cx="2133600" cy="365125"/>
          </a:xfrm>
          <a:prstGeom prst="rect">
            <a:avLst/>
          </a:prstGeom>
        </p:spPr>
        <p:txBody>
          <a:bodyPr vert="horz" lIns="95776" tIns="47888" rIns="95776" bIns="4788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A59BA-14B2-4678-A639-8AA8AD0AE49C}" type="datetimeFigureOut">
              <a:rPr lang="en-US" smtClean="0"/>
              <a:pPr/>
              <a:t>4/7/2015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70"/>
            <a:ext cx="2895600" cy="365125"/>
          </a:xfrm>
          <a:prstGeom prst="rect">
            <a:avLst/>
          </a:prstGeom>
        </p:spPr>
        <p:txBody>
          <a:bodyPr vert="horz" lIns="95776" tIns="47888" rIns="95776" bIns="4788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70"/>
            <a:ext cx="2133600" cy="365125"/>
          </a:xfrm>
          <a:prstGeom prst="rect">
            <a:avLst/>
          </a:prstGeom>
        </p:spPr>
        <p:txBody>
          <a:bodyPr vert="horz" lIns="95776" tIns="47888" rIns="95776" bIns="4788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2C7F39-D1C6-4C3B-B341-60A048128CCE}" type="slidenum">
              <a:rPr lang="en-MY" smtClean="0"/>
              <a:pPr/>
              <a:t>‹#›</a:t>
            </a:fld>
            <a:endParaRPr lang="en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57759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160" indent="-359160" algn="l" defTabSz="957759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8179" indent="-299300" algn="l" defTabSz="957759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7199" indent="-239440" algn="l" defTabSz="957759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6079" indent="-239440" algn="l" defTabSz="957759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959" indent="-239440" algn="l" defTabSz="957759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839" indent="-239440" algn="l" defTabSz="957759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718" indent="-239440" algn="l" defTabSz="957759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598" indent="-239440" algn="l" defTabSz="957759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478" indent="-239440" algn="l" defTabSz="957759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775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880" algn="l" defTabSz="95775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759" algn="l" defTabSz="95775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639" algn="l" defTabSz="95775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519" algn="l" defTabSz="95775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399" algn="l" defTabSz="95775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278" algn="l" defTabSz="95775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158" algn="l" defTabSz="95775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038" algn="l" defTabSz="95775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24" y="142873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MY" sz="67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Curriculum Specifications English Form 4 &amp; 5</a:t>
            </a:r>
            <a:r>
              <a:rPr lang="en-MY" dirty="0" smtClean="0"/>
              <a:t/>
            </a:r>
            <a:br>
              <a:rPr lang="en-MY" dirty="0" smtClean="0"/>
            </a:b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MY" dirty="0"/>
          </a:p>
        </p:txBody>
      </p:sp>
      <p:pic>
        <p:nvPicPr>
          <p:cNvPr id="6" name="Picture 5" descr="grammar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08" y="3571876"/>
            <a:ext cx="4714908" cy="32861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en-MY" b="1" dirty="0" smtClean="0"/>
              <a:t>1. OBJECTIVES </a:t>
            </a:r>
            <a:br>
              <a:rPr lang="en-MY" b="1" dirty="0" smtClean="0"/>
            </a:br>
            <a:endParaRPr lang="en-MY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1" y="571480"/>
            <a:ext cx="8501122" cy="628652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MY" dirty="0" smtClean="0"/>
              <a:t> </a:t>
            </a:r>
          </a:p>
          <a:p>
            <a:r>
              <a:rPr lang="en-MY" sz="4500" dirty="0" smtClean="0"/>
              <a:t>The English language curriculum enables learners to:</a:t>
            </a:r>
          </a:p>
          <a:p>
            <a:pPr>
              <a:buNone/>
            </a:pPr>
            <a:endParaRPr lang="en-MY" sz="4500" dirty="0" smtClean="0"/>
          </a:p>
          <a:p>
            <a:r>
              <a:rPr lang="en-MY" sz="4500" dirty="0" err="1" smtClean="0"/>
              <a:t>i</a:t>
            </a:r>
            <a:r>
              <a:rPr lang="en-MY" sz="4500" dirty="0" smtClean="0"/>
              <a:t>. form and maintain relationships through conversation and correspondence; take part in social interaction; and interact to obtain goods and services;</a:t>
            </a:r>
          </a:p>
          <a:p>
            <a:r>
              <a:rPr lang="en-MY" sz="4500" dirty="0" smtClean="0"/>
              <a:t> </a:t>
            </a:r>
          </a:p>
          <a:p>
            <a:r>
              <a:rPr lang="en-MY" sz="4500" dirty="0" smtClean="0"/>
              <a:t>ii. obtain, process and use information from various audiovisual and print sources; and present the information in spoken and written form;</a:t>
            </a:r>
          </a:p>
          <a:p>
            <a:r>
              <a:rPr lang="en-MY" sz="4500" dirty="0" smtClean="0"/>
              <a:t> </a:t>
            </a:r>
          </a:p>
          <a:p>
            <a:r>
              <a:rPr lang="en-MY" sz="4500" dirty="0" smtClean="0"/>
              <a:t>iii. listen to, view , read and respond to different texts, and express ideas, opinions, thoughts and feelings imaginatively and creatively in spoken and written form; and</a:t>
            </a:r>
          </a:p>
          <a:p>
            <a:r>
              <a:rPr lang="en-MY" sz="4500" dirty="0" smtClean="0"/>
              <a:t> </a:t>
            </a:r>
          </a:p>
          <a:p>
            <a:r>
              <a:rPr lang="en-MY" sz="4500" dirty="0" smtClean="0"/>
              <a:t>iv. show an awareness and appreciation of moral values and love towards the nation.</a:t>
            </a:r>
          </a:p>
          <a:p>
            <a:r>
              <a:rPr lang="en-MY" sz="4500" dirty="0" smtClean="0"/>
              <a:t> </a:t>
            </a:r>
            <a:endParaRPr lang="en-MY" dirty="0" smtClean="0"/>
          </a:p>
          <a:p>
            <a:endParaRPr lang="en-MY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en-MY" b="1" dirty="0" smtClean="0"/>
              <a:t>2. CURRICULUM SPECIFICATIONS</a:t>
            </a:r>
            <a:br>
              <a:rPr lang="en-MY" b="1" dirty="0" smtClean="0"/>
            </a:br>
            <a:endParaRPr lang="en-MY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71548"/>
            <a:ext cx="9144000" cy="5054623"/>
          </a:xfrm>
          <a:solidFill>
            <a:schemeClr val="accent3">
              <a:lumMod val="40000"/>
              <a:lumOff val="60000"/>
              <a:alpha val="54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en-MY" b="1" dirty="0" smtClean="0"/>
              <a:t>1. the first column states the skills to be achieved </a:t>
            </a:r>
          </a:p>
          <a:p>
            <a:pPr>
              <a:buNone/>
            </a:pPr>
            <a:r>
              <a:rPr lang="en-MY" b="1" dirty="0" smtClean="0"/>
              <a:t>          listening, speaking, reading and writing</a:t>
            </a:r>
          </a:p>
          <a:p>
            <a:pPr>
              <a:buNone/>
            </a:pPr>
            <a:endParaRPr lang="en-MY" b="1" dirty="0" smtClean="0"/>
          </a:p>
          <a:p>
            <a:pPr>
              <a:buNone/>
            </a:pPr>
            <a:r>
              <a:rPr lang="en-MY" b="1" dirty="0" smtClean="0"/>
              <a:t>    (do not appear as discrete items in the syllabus or in this document but are integrated into the areas of language use.)</a:t>
            </a:r>
          </a:p>
          <a:p>
            <a:pPr>
              <a:buNone/>
            </a:pPr>
            <a:r>
              <a:rPr lang="en-MY" b="1" dirty="0" smtClean="0"/>
              <a:t> </a:t>
            </a:r>
          </a:p>
          <a:p>
            <a:r>
              <a:rPr lang="en-MY" b="1" dirty="0" smtClean="0"/>
              <a:t>2. the second column presents the learning outcomes set out at three levels.(Level 1 – 3</a:t>
            </a:r>
            <a:r>
              <a:rPr lang="en-MY" b="1" smtClean="0"/>
              <a:t>) </a:t>
            </a:r>
            <a:endParaRPr lang="en-MY" b="1" smtClean="0"/>
          </a:p>
          <a:p>
            <a:endParaRPr lang="en-MY" b="1" dirty="0" smtClean="0"/>
          </a:p>
          <a:p>
            <a:r>
              <a:rPr lang="en-MY" b="1" dirty="0" smtClean="0"/>
              <a:t>3. examples and activities</a:t>
            </a:r>
            <a:endParaRPr lang="en-MY" b="1" dirty="0" smtClean="0"/>
          </a:p>
          <a:p>
            <a:endParaRPr lang="en-MY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en-MY" dirty="0" smtClean="0"/>
              <a:t>3. The Curriculum Content 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357850"/>
          </a:xfrm>
          <a:solidFill>
            <a:srgbClr val="92D050">
              <a:alpha val="60000"/>
            </a:srgbClr>
          </a:solidFill>
        </p:spPr>
        <p:txBody>
          <a:bodyPr>
            <a:normAutofit fontScale="77500" lnSpcReduction="20000"/>
          </a:bodyPr>
          <a:lstStyle/>
          <a:p>
            <a:r>
              <a:rPr lang="en-MY" b="1" dirty="0" smtClean="0">
                <a:solidFill>
                  <a:schemeClr val="tx1">
                    <a:alpha val="90000"/>
                  </a:schemeClr>
                </a:solidFill>
              </a:rPr>
              <a:t>SECTION 1 : LEARNING OUTCOMES AND SPECIFICATIONS</a:t>
            </a:r>
          </a:p>
          <a:p>
            <a:r>
              <a:rPr lang="en-MY" b="1" dirty="0" smtClean="0">
                <a:solidFill>
                  <a:schemeClr val="tx1">
                    <a:alpha val="90000"/>
                  </a:schemeClr>
                </a:solidFill>
              </a:rPr>
              <a:t>1.0 Language for interpersonal Purpose </a:t>
            </a:r>
          </a:p>
          <a:p>
            <a:r>
              <a:rPr lang="en-MY" b="1" dirty="0" smtClean="0">
                <a:solidFill>
                  <a:schemeClr val="tx1">
                    <a:alpha val="90000"/>
                  </a:schemeClr>
                </a:solidFill>
              </a:rPr>
              <a:t>2.0 Language for Informational Purpose </a:t>
            </a:r>
          </a:p>
          <a:p>
            <a:r>
              <a:rPr lang="en-MY" b="1" dirty="0" smtClean="0">
                <a:solidFill>
                  <a:schemeClr val="tx1">
                    <a:alpha val="90000"/>
                  </a:schemeClr>
                </a:solidFill>
              </a:rPr>
              <a:t>3.0 Language for Aesthetic Purpose </a:t>
            </a:r>
          </a:p>
          <a:p>
            <a:endParaRPr lang="en-MY" b="1" dirty="0" smtClean="0">
              <a:solidFill>
                <a:schemeClr val="tx1">
                  <a:alpha val="90000"/>
                </a:schemeClr>
              </a:solidFill>
            </a:endParaRPr>
          </a:p>
          <a:p>
            <a:r>
              <a:rPr lang="en-MY" b="1" dirty="0" smtClean="0">
                <a:solidFill>
                  <a:schemeClr val="tx1">
                    <a:alpha val="90000"/>
                  </a:schemeClr>
                </a:solidFill>
              </a:rPr>
              <a:t>SECTION 2 : LANGUAGE CONTENT</a:t>
            </a:r>
          </a:p>
          <a:p>
            <a:r>
              <a:rPr lang="en-MY" b="1" dirty="0" smtClean="0">
                <a:solidFill>
                  <a:schemeClr val="tx1">
                    <a:alpha val="90000"/>
                  </a:schemeClr>
                </a:solidFill>
              </a:rPr>
              <a:t>a) Grammatical Items </a:t>
            </a:r>
          </a:p>
          <a:p>
            <a:r>
              <a:rPr lang="en-MY" b="1" dirty="0" smtClean="0">
                <a:solidFill>
                  <a:schemeClr val="tx1">
                    <a:alpha val="90000"/>
                  </a:schemeClr>
                </a:solidFill>
              </a:rPr>
              <a:t>b) Suggested Sentence Patterns </a:t>
            </a:r>
          </a:p>
          <a:p>
            <a:r>
              <a:rPr lang="en-MY" b="1" dirty="0" smtClean="0">
                <a:solidFill>
                  <a:schemeClr val="tx1">
                    <a:alpha val="90000"/>
                  </a:schemeClr>
                </a:solidFill>
              </a:rPr>
              <a:t>c) Sound System </a:t>
            </a:r>
          </a:p>
          <a:p>
            <a:r>
              <a:rPr lang="en-MY" b="1" dirty="0" smtClean="0">
                <a:solidFill>
                  <a:schemeClr val="tx1">
                    <a:alpha val="90000"/>
                  </a:schemeClr>
                </a:solidFill>
              </a:rPr>
              <a:t>d) Word List</a:t>
            </a:r>
          </a:p>
          <a:p>
            <a:pPr>
              <a:buNone/>
            </a:pPr>
            <a:endParaRPr lang="en-MY" b="1" dirty="0" smtClean="0">
              <a:solidFill>
                <a:schemeClr val="tx1">
                  <a:alpha val="90000"/>
                </a:schemeClr>
              </a:solidFill>
            </a:endParaRPr>
          </a:p>
          <a:p>
            <a:r>
              <a:rPr lang="en-MY" b="1" dirty="0" smtClean="0">
                <a:solidFill>
                  <a:schemeClr val="tx1">
                    <a:alpha val="90000"/>
                  </a:schemeClr>
                </a:solidFill>
              </a:rPr>
              <a:t>SECTION 3: EDUCATIONAL EMPHASES</a:t>
            </a:r>
          </a:p>
          <a:p>
            <a:endParaRPr lang="en-MY" b="1" dirty="0">
              <a:solidFill>
                <a:schemeClr val="tx1">
                  <a:alpha val="9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MY" b="1" dirty="0" smtClean="0"/>
              <a:t>4. IMPORTANT CONSIDERATIONS FOR TEACHING </a:t>
            </a:r>
            <a:endParaRPr lang="en-MY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6"/>
            <a:ext cx="8229600" cy="482919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lvl="0"/>
            <a:r>
              <a:rPr lang="en-MY" b="1" dirty="0" smtClean="0"/>
              <a:t>Planning and Organization of Lesson</a:t>
            </a:r>
          </a:p>
          <a:p>
            <a:pPr lvl="0"/>
            <a:r>
              <a:rPr lang="en-MY" b="1" dirty="0" smtClean="0"/>
              <a:t>Learner-</a:t>
            </a:r>
            <a:r>
              <a:rPr lang="en-MY" b="1" dirty="0" err="1" smtClean="0"/>
              <a:t>Centredness</a:t>
            </a:r>
            <a:endParaRPr lang="en-MY" b="1" dirty="0" smtClean="0"/>
          </a:p>
          <a:p>
            <a:pPr lvl="0"/>
            <a:r>
              <a:rPr lang="en-MY" b="1" dirty="0" smtClean="0"/>
              <a:t>Integration</a:t>
            </a:r>
          </a:p>
          <a:p>
            <a:pPr lvl="0"/>
            <a:r>
              <a:rPr lang="en-MY" b="1" dirty="0" smtClean="0"/>
              <a:t>Repetition, Reinforcement and Consolidation</a:t>
            </a:r>
          </a:p>
          <a:p>
            <a:pPr lvl="0"/>
            <a:r>
              <a:rPr lang="en-MY" b="1" dirty="0" smtClean="0"/>
              <a:t>Teaching-Learning Activities</a:t>
            </a:r>
          </a:p>
          <a:p>
            <a:pPr lvl="0"/>
            <a:r>
              <a:rPr lang="en-MY" b="1" dirty="0" smtClean="0"/>
              <a:t>Evaluation</a:t>
            </a:r>
          </a:p>
          <a:p>
            <a:pPr lvl="0"/>
            <a:r>
              <a:rPr lang="en-MY" b="1" dirty="0" smtClean="0"/>
              <a:t>Other Considerations - Malaysian setting, international exposure, moral values, and the Malaysian way of life.</a:t>
            </a:r>
          </a:p>
          <a:p>
            <a:endParaRPr lang="en-MY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796908"/>
          </a:xfrm>
        </p:spPr>
        <p:txBody>
          <a:bodyPr>
            <a:normAutofit/>
          </a:bodyPr>
          <a:lstStyle/>
          <a:p>
            <a:r>
              <a:rPr lang="en-MY" b="1" dirty="0" smtClean="0"/>
              <a:t>5. CONTEXTS FOR TEACHING</a:t>
            </a:r>
            <a:endParaRPr lang="en-MY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28860" y="857232"/>
            <a:ext cx="3786214" cy="5572164"/>
          </a:xfrm>
        </p:spPr>
        <p:txBody>
          <a:bodyPr>
            <a:normAutofit/>
          </a:bodyPr>
          <a:lstStyle/>
          <a:p>
            <a:r>
              <a:rPr lang="en-MY" sz="4000" b="1" dirty="0" smtClean="0"/>
              <a:t>People 	</a:t>
            </a:r>
            <a:br>
              <a:rPr lang="en-MY" sz="4000" b="1" dirty="0" smtClean="0"/>
            </a:br>
            <a:r>
              <a:rPr lang="en-MY" sz="4000" b="1" dirty="0" smtClean="0"/>
              <a:t>(Values)     	</a:t>
            </a:r>
          </a:p>
          <a:p>
            <a:r>
              <a:rPr lang="en-MY" sz="4000" b="1" dirty="0" smtClean="0"/>
              <a:t>Environment </a:t>
            </a:r>
          </a:p>
          <a:p>
            <a:r>
              <a:rPr lang="en-MY" sz="4000" b="1" dirty="0" smtClean="0"/>
              <a:t>Social Issues  </a:t>
            </a:r>
          </a:p>
          <a:p>
            <a:r>
              <a:rPr lang="en-MY" sz="4000" b="1" dirty="0" smtClean="0"/>
              <a:t>Health  	</a:t>
            </a:r>
          </a:p>
          <a:p>
            <a:r>
              <a:rPr lang="en-MY" sz="4000" b="1" dirty="0" smtClean="0"/>
              <a:t>Science &amp;</a:t>
            </a:r>
          </a:p>
          <a:p>
            <a:r>
              <a:rPr lang="en-MY" sz="4000" b="1" dirty="0" smtClean="0"/>
              <a:t>Technology	</a:t>
            </a:r>
            <a:endParaRPr lang="en-MY" sz="4000" b="1" dirty="0"/>
          </a:p>
        </p:txBody>
      </p:sp>
      <p:pic>
        <p:nvPicPr>
          <p:cNvPr id="4" name="Picture 3" descr="riLnxz6rT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2132" y="3000372"/>
            <a:ext cx="3333750" cy="3333750"/>
          </a:xfrm>
          <a:prstGeom prst="rect">
            <a:avLst/>
          </a:prstGeom>
        </p:spPr>
      </p:pic>
      <p:pic>
        <p:nvPicPr>
          <p:cNvPr id="5" name="Picture 4" descr="TeachLearn_Anm8d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3995" y="785794"/>
            <a:ext cx="3660005" cy="1619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MY"/>
          </a:p>
        </p:txBody>
      </p:sp>
      <p:pic>
        <p:nvPicPr>
          <p:cNvPr id="4" name="Picture 3" descr="syllabus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pic>
        <p:nvPicPr>
          <p:cNvPr id="4" name="Content Placeholder 3" descr="synthia_teacher_chalkboard_good_job_hg_clr-1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0332" y="1428736"/>
            <a:ext cx="7723634" cy="514908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 bird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eme bunga keci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 bird</Template>
  <TotalTime>95</TotalTime>
  <Words>158</Words>
  <Application>Microsoft Office PowerPoint</Application>
  <PresentationFormat>On-screen Show (4:3)</PresentationFormat>
  <Paragraphs>50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Theme bird</vt:lpstr>
      <vt:lpstr>Theme bunga kecil</vt:lpstr>
      <vt:lpstr>Curriculum Specifications English Form 4 &amp; 5 </vt:lpstr>
      <vt:lpstr>1. OBJECTIVES  </vt:lpstr>
      <vt:lpstr>2. CURRICULUM SPECIFICATIONS </vt:lpstr>
      <vt:lpstr>3. The Curriculum Content </vt:lpstr>
      <vt:lpstr>4. IMPORTANT CONSIDERATIONS FOR TEACHING </vt:lpstr>
      <vt:lpstr>5. CONTEXTS FOR TEACHING</vt:lpstr>
      <vt:lpstr>Slide 7</vt:lpstr>
      <vt:lpstr>Slide 8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Curriculum Specifications English Form 4 &amp; 5 </dc:title>
  <dc:creator>Aspire V5-473PG</dc:creator>
  <cp:lastModifiedBy>Aspire V5-473PG</cp:lastModifiedBy>
  <cp:revision>4</cp:revision>
  <dcterms:created xsi:type="dcterms:W3CDTF">2015-04-06T15:52:27Z</dcterms:created>
  <dcterms:modified xsi:type="dcterms:W3CDTF">2015-04-07T01:32:38Z</dcterms:modified>
</cp:coreProperties>
</file>