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5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7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6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5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3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0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2773" y="8321675"/>
            <a:ext cx="15971837" cy="235346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07003" y="8321675"/>
            <a:ext cx="15971838" cy="235346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80" indent="0">
              <a:buNone/>
              <a:defRPr sz="2100" b="1"/>
            </a:lvl2pPr>
            <a:lvl3pPr marL="957759" indent="0">
              <a:buNone/>
              <a:defRPr sz="1900" b="1"/>
            </a:lvl3pPr>
            <a:lvl4pPr marL="1436639" indent="0">
              <a:buNone/>
              <a:defRPr sz="1700" b="1"/>
            </a:lvl4pPr>
            <a:lvl5pPr marL="1915519" indent="0">
              <a:buNone/>
              <a:defRPr sz="1700" b="1"/>
            </a:lvl5pPr>
            <a:lvl6pPr marL="2394399" indent="0">
              <a:buNone/>
              <a:defRPr sz="1700" b="1"/>
            </a:lvl6pPr>
            <a:lvl7pPr marL="2873278" indent="0">
              <a:buNone/>
              <a:defRPr sz="1700" b="1"/>
            </a:lvl7pPr>
            <a:lvl8pPr marL="3352158" indent="0">
              <a:buNone/>
              <a:defRPr sz="1700" b="1"/>
            </a:lvl8pPr>
            <a:lvl9pPr marL="38310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80" indent="0">
              <a:buNone/>
              <a:defRPr sz="2100" b="1"/>
            </a:lvl2pPr>
            <a:lvl3pPr marL="957759" indent="0">
              <a:buNone/>
              <a:defRPr sz="1900" b="1"/>
            </a:lvl3pPr>
            <a:lvl4pPr marL="1436639" indent="0">
              <a:buNone/>
              <a:defRPr sz="1700" b="1"/>
            </a:lvl4pPr>
            <a:lvl5pPr marL="1915519" indent="0">
              <a:buNone/>
              <a:defRPr sz="1700" b="1"/>
            </a:lvl5pPr>
            <a:lvl6pPr marL="2394399" indent="0">
              <a:buNone/>
              <a:defRPr sz="1700" b="1"/>
            </a:lvl6pPr>
            <a:lvl7pPr marL="2873278" indent="0">
              <a:buNone/>
              <a:defRPr sz="1700" b="1"/>
            </a:lvl7pPr>
            <a:lvl8pPr marL="3352158" indent="0">
              <a:buNone/>
              <a:defRPr sz="1700" b="1"/>
            </a:lvl8pPr>
            <a:lvl9pPr marL="38310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9"/>
            <a:ext cx="511175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80" indent="0">
              <a:buNone/>
              <a:defRPr sz="1200"/>
            </a:lvl2pPr>
            <a:lvl3pPr marL="957759" indent="0">
              <a:buNone/>
              <a:defRPr sz="1100"/>
            </a:lvl3pPr>
            <a:lvl4pPr marL="1436639" indent="0">
              <a:buNone/>
              <a:defRPr sz="900"/>
            </a:lvl4pPr>
            <a:lvl5pPr marL="1915519" indent="0">
              <a:buNone/>
              <a:defRPr sz="900"/>
            </a:lvl5pPr>
            <a:lvl6pPr marL="2394399" indent="0">
              <a:buNone/>
              <a:defRPr sz="900"/>
            </a:lvl6pPr>
            <a:lvl7pPr marL="2873278" indent="0">
              <a:buNone/>
              <a:defRPr sz="900"/>
            </a:lvl7pPr>
            <a:lvl8pPr marL="3352158" indent="0">
              <a:buNone/>
              <a:defRPr sz="900"/>
            </a:lvl8pPr>
            <a:lvl9pPr marL="38310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880" indent="0">
              <a:buNone/>
              <a:defRPr sz="2900"/>
            </a:lvl2pPr>
            <a:lvl3pPr marL="957759" indent="0">
              <a:buNone/>
              <a:defRPr sz="2500"/>
            </a:lvl3pPr>
            <a:lvl4pPr marL="1436639" indent="0">
              <a:buNone/>
              <a:defRPr sz="2100"/>
            </a:lvl4pPr>
            <a:lvl5pPr marL="1915519" indent="0">
              <a:buNone/>
              <a:defRPr sz="2100"/>
            </a:lvl5pPr>
            <a:lvl6pPr marL="2394399" indent="0">
              <a:buNone/>
              <a:defRPr sz="2100"/>
            </a:lvl6pPr>
            <a:lvl7pPr marL="2873278" indent="0">
              <a:buNone/>
              <a:defRPr sz="2100"/>
            </a:lvl7pPr>
            <a:lvl8pPr marL="3352158" indent="0">
              <a:buNone/>
              <a:defRPr sz="2100"/>
            </a:lvl8pPr>
            <a:lvl9pPr marL="383103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80" indent="0">
              <a:buNone/>
              <a:defRPr sz="1200"/>
            </a:lvl2pPr>
            <a:lvl3pPr marL="957759" indent="0">
              <a:buNone/>
              <a:defRPr sz="1100"/>
            </a:lvl3pPr>
            <a:lvl4pPr marL="1436639" indent="0">
              <a:buNone/>
              <a:defRPr sz="900"/>
            </a:lvl4pPr>
            <a:lvl5pPr marL="1915519" indent="0">
              <a:buNone/>
              <a:defRPr sz="900"/>
            </a:lvl5pPr>
            <a:lvl6pPr marL="2394399" indent="0">
              <a:buNone/>
              <a:defRPr sz="900"/>
            </a:lvl6pPr>
            <a:lvl7pPr marL="2873278" indent="0">
              <a:buNone/>
              <a:defRPr sz="900"/>
            </a:lvl7pPr>
            <a:lvl8pPr marL="3352158" indent="0">
              <a:buNone/>
              <a:defRPr sz="900"/>
            </a:lvl8pPr>
            <a:lvl9pPr marL="38310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855623" y="1428750"/>
            <a:ext cx="8023225" cy="30427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2769" y="1428750"/>
            <a:ext cx="23920450" cy="30427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5776" tIns="47888" rIns="95776" bIns="478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5776" tIns="47888" rIns="95776" bIns="478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5776" tIns="47888" rIns="95776" bIns="478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59BA-14B2-4678-A639-8AA8AD0AE49C}" type="datetimeFigureOut">
              <a:rPr lang="en-US" smtClean="0"/>
              <a:pPr/>
              <a:t>4/7/2015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5776" tIns="47888" rIns="95776" bIns="478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5776" tIns="47888" rIns="95776" bIns="478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7F39-D1C6-4C3B-B341-60A048128CCE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57759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60" indent="-359160" algn="l" defTabSz="95775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179" indent="-299300" algn="l" defTabSz="95775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199" indent="-239440" algn="l" defTabSz="95775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079" indent="-239440" algn="l" defTabSz="95775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959" indent="-239440" algn="l" defTabSz="95775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839" indent="-239440" algn="l" defTabSz="95775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718" indent="-239440" algn="l" defTabSz="95775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598" indent="-239440" algn="l" defTabSz="95775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478" indent="-239440" algn="l" defTabSz="95775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7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80" algn="l" defTabSz="9577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59" algn="l" defTabSz="9577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39" algn="l" defTabSz="9577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519" algn="l" defTabSz="9577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399" algn="l" defTabSz="9577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278" algn="l" defTabSz="9577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158" algn="l" defTabSz="9577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038" algn="l" defTabSz="9577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4287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MY" sz="6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Curriculum Specifications English Form 4 &amp; 5</a:t>
            </a:r>
            <a:r>
              <a:rPr lang="en-MY" dirty="0" smtClean="0"/>
              <a:t/>
            </a:r>
            <a:br>
              <a:rPr lang="en-MY" dirty="0" smtClean="0"/>
            </a:b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6" name="Picture 5" descr="gramm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571876"/>
            <a:ext cx="4714908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MY" b="1" dirty="0" smtClean="0"/>
              <a:t>1. OBJECTIVES </a:t>
            </a:r>
            <a:br>
              <a:rPr lang="en-MY" b="1" dirty="0" smtClean="0"/>
            </a:b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1" y="571480"/>
            <a:ext cx="8501122" cy="62865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MY" dirty="0" smtClean="0"/>
              <a:t> </a:t>
            </a:r>
          </a:p>
          <a:p>
            <a:r>
              <a:rPr lang="en-MY" sz="4500" dirty="0" smtClean="0"/>
              <a:t>The English language curriculum enables learners to:</a:t>
            </a:r>
          </a:p>
          <a:p>
            <a:pPr>
              <a:buNone/>
            </a:pPr>
            <a:endParaRPr lang="en-MY" sz="4500" dirty="0" smtClean="0"/>
          </a:p>
          <a:p>
            <a:r>
              <a:rPr lang="en-MY" sz="4500" dirty="0" err="1" smtClean="0"/>
              <a:t>i</a:t>
            </a:r>
            <a:r>
              <a:rPr lang="en-MY" sz="4500" dirty="0" smtClean="0"/>
              <a:t>. form and maintain relationships through conversation and correspondence; take part in social interaction; and interact to obtain goods and services;</a:t>
            </a:r>
          </a:p>
          <a:p>
            <a:r>
              <a:rPr lang="en-MY" sz="4500" dirty="0" smtClean="0"/>
              <a:t> </a:t>
            </a:r>
          </a:p>
          <a:p>
            <a:r>
              <a:rPr lang="en-MY" sz="4500" dirty="0" smtClean="0"/>
              <a:t>ii. obtain, process and use information from various audiovisual and print sources; and present the information in spoken and written form;</a:t>
            </a:r>
          </a:p>
          <a:p>
            <a:r>
              <a:rPr lang="en-MY" sz="4500" dirty="0" smtClean="0"/>
              <a:t> </a:t>
            </a:r>
          </a:p>
          <a:p>
            <a:r>
              <a:rPr lang="en-MY" sz="4500" dirty="0" smtClean="0"/>
              <a:t>iii. listen to, view , read and respond to different texts, and express ideas, opinions, thoughts and feelings imaginatively and creatively in spoken and written form; and</a:t>
            </a:r>
          </a:p>
          <a:p>
            <a:r>
              <a:rPr lang="en-MY" sz="4500" dirty="0" smtClean="0"/>
              <a:t> </a:t>
            </a:r>
          </a:p>
          <a:p>
            <a:r>
              <a:rPr lang="en-MY" sz="4500" dirty="0" smtClean="0"/>
              <a:t>iv. show an awareness and appreciation of moral values and love towards the nation.</a:t>
            </a:r>
          </a:p>
          <a:p>
            <a:r>
              <a:rPr lang="en-MY" sz="4500" dirty="0" smtClean="0"/>
              <a:t> </a:t>
            </a:r>
            <a:endParaRPr lang="en-MY" dirty="0" smtClean="0"/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MY" b="1" dirty="0" smtClean="0"/>
              <a:t>2. CURRICULUM SPECIFICATIONS</a:t>
            </a:r>
            <a:br>
              <a:rPr lang="en-MY" b="1" dirty="0" smtClean="0"/>
            </a:b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8"/>
            <a:ext cx="9144000" cy="5054623"/>
          </a:xfrm>
          <a:solidFill>
            <a:schemeClr val="accent3">
              <a:lumMod val="40000"/>
              <a:lumOff val="60000"/>
              <a:alpha val="54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MY" b="1" dirty="0" smtClean="0"/>
              <a:t>1. the first column states the skills to be achieved </a:t>
            </a:r>
          </a:p>
          <a:p>
            <a:pPr>
              <a:buNone/>
            </a:pPr>
            <a:r>
              <a:rPr lang="en-MY" b="1" dirty="0" smtClean="0"/>
              <a:t>          listening, speaking, reading and writing</a:t>
            </a:r>
          </a:p>
          <a:p>
            <a:pPr>
              <a:buNone/>
            </a:pPr>
            <a:endParaRPr lang="en-MY" b="1" dirty="0" smtClean="0"/>
          </a:p>
          <a:p>
            <a:pPr>
              <a:buNone/>
            </a:pPr>
            <a:r>
              <a:rPr lang="en-MY" b="1" dirty="0" smtClean="0"/>
              <a:t>    (do not appear as discrete items in the syllabus or in this document but are integrated into the areas of language use.)</a:t>
            </a:r>
          </a:p>
          <a:p>
            <a:pPr>
              <a:buNone/>
            </a:pPr>
            <a:r>
              <a:rPr lang="en-MY" b="1" dirty="0" smtClean="0"/>
              <a:t> </a:t>
            </a:r>
          </a:p>
          <a:p>
            <a:r>
              <a:rPr lang="en-MY" b="1" dirty="0" smtClean="0"/>
              <a:t>2. the second column presents the learning outcomes set out at three levels.(Level 1 – 3</a:t>
            </a:r>
            <a:r>
              <a:rPr lang="en-MY" b="1" smtClean="0"/>
              <a:t>) </a:t>
            </a:r>
            <a:endParaRPr lang="en-MY" b="1" smtClean="0"/>
          </a:p>
          <a:p>
            <a:endParaRPr lang="en-MY" b="1" dirty="0" smtClean="0"/>
          </a:p>
          <a:p>
            <a:r>
              <a:rPr lang="en-MY" b="1" dirty="0" smtClean="0"/>
              <a:t>3. examples and activities</a:t>
            </a:r>
            <a:endParaRPr lang="en-MY" b="1" dirty="0" smtClean="0"/>
          </a:p>
          <a:p>
            <a:endParaRPr lang="en-MY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3. The Curriculum Content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  <a:solidFill>
            <a:srgbClr val="92D050">
              <a:alpha val="60000"/>
            </a:srgbClr>
          </a:solidFill>
        </p:spPr>
        <p:txBody>
          <a:bodyPr>
            <a:normAutofit fontScale="77500" lnSpcReduction="20000"/>
          </a:bodyPr>
          <a:lstStyle/>
          <a:p>
            <a:r>
              <a:rPr lang="en-MY" b="1" dirty="0" smtClean="0">
                <a:solidFill>
                  <a:schemeClr val="tx1">
                    <a:alpha val="90000"/>
                  </a:schemeClr>
                </a:solidFill>
              </a:rPr>
              <a:t>SECTION 1 : LEARNING OUTCOMES AND SPECIFICATIONS</a:t>
            </a:r>
          </a:p>
          <a:p>
            <a:r>
              <a:rPr lang="en-MY" b="1" dirty="0" smtClean="0">
                <a:solidFill>
                  <a:schemeClr val="tx1">
                    <a:alpha val="90000"/>
                  </a:schemeClr>
                </a:solidFill>
              </a:rPr>
              <a:t>1.0 Language for interpersonal Purpose </a:t>
            </a:r>
          </a:p>
          <a:p>
            <a:r>
              <a:rPr lang="en-MY" b="1" dirty="0" smtClean="0">
                <a:solidFill>
                  <a:schemeClr val="tx1">
                    <a:alpha val="90000"/>
                  </a:schemeClr>
                </a:solidFill>
              </a:rPr>
              <a:t>2.0 Language for Informational Purpose </a:t>
            </a:r>
          </a:p>
          <a:p>
            <a:r>
              <a:rPr lang="en-MY" b="1" dirty="0" smtClean="0">
                <a:solidFill>
                  <a:schemeClr val="tx1">
                    <a:alpha val="90000"/>
                  </a:schemeClr>
                </a:solidFill>
              </a:rPr>
              <a:t>3.0 Language for Aesthetic Purpose </a:t>
            </a:r>
          </a:p>
          <a:p>
            <a:endParaRPr lang="en-MY" b="1" dirty="0" smtClean="0">
              <a:solidFill>
                <a:schemeClr val="tx1">
                  <a:alpha val="90000"/>
                </a:schemeClr>
              </a:solidFill>
            </a:endParaRPr>
          </a:p>
          <a:p>
            <a:r>
              <a:rPr lang="en-MY" b="1" dirty="0" smtClean="0">
                <a:solidFill>
                  <a:schemeClr val="tx1">
                    <a:alpha val="90000"/>
                  </a:schemeClr>
                </a:solidFill>
              </a:rPr>
              <a:t>SECTION 2 : LANGUAGE CONTENT</a:t>
            </a:r>
          </a:p>
          <a:p>
            <a:r>
              <a:rPr lang="en-MY" b="1" dirty="0" smtClean="0">
                <a:solidFill>
                  <a:schemeClr val="tx1">
                    <a:alpha val="90000"/>
                  </a:schemeClr>
                </a:solidFill>
              </a:rPr>
              <a:t>a) Grammatical Items </a:t>
            </a:r>
          </a:p>
          <a:p>
            <a:r>
              <a:rPr lang="en-MY" b="1" dirty="0" smtClean="0">
                <a:solidFill>
                  <a:schemeClr val="tx1">
                    <a:alpha val="90000"/>
                  </a:schemeClr>
                </a:solidFill>
              </a:rPr>
              <a:t>b) Suggested Sentence Patterns </a:t>
            </a:r>
          </a:p>
          <a:p>
            <a:r>
              <a:rPr lang="en-MY" b="1" dirty="0" smtClean="0">
                <a:solidFill>
                  <a:schemeClr val="tx1">
                    <a:alpha val="90000"/>
                  </a:schemeClr>
                </a:solidFill>
              </a:rPr>
              <a:t>c) Sound System </a:t>
            </a:r>
          </a:p>
          <a:p>
            <a:r>
              <a:rPr lang="en-MY" b="1" dirty="0" smtClean="0">
                <a:solidFill>
                  <a:schemeClr val="tx1">
                    <a:alpha val="90000"/>
                  </a:schemeClr>
                </a:solidFill>
              </a:rPr>
              <a:t>d) Word List</a:t>
            </a:r>
          </a:p>
          <a:p>
            <a:pPr>
              <a:buNone/>
            </a:pPr>
            <a:endParaRPr lang="en-MY" b="1" dirty="0" smtClean="0">
              <a:solidFill>
                <a:schemeClr val="tx1">
                  <a:alpha val="90000"/>
                </a:schemeClr>
              </a:solidFill>
            </a:endParaRPr>
          </a:p>
          <a:p>
            <a:r>
              <a:rPr lang="en-MY" b="1" dirty="0" smtClean="0">
                <a:solidFill>
                  <a:schemeClr val="tx1">
                    <a:alpha val="90000"/>
                  </a:schemeClr>
                </a:solidFill>
              </a:rPr>
              <a:t>SECTION 3: EDUCATIONAL EMPHASES</a:t>
            </a:r>
          </a:p>
          <a:p>
            <a:endParaRPr lang="en-MY" b="1" dirty="0">
              <a:solidFill>
                <a:schemeClr val="tx1">
                  <a:alpha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MY" b="1" dirty="0" smtClean="0"/>
              <a:t>4. IMPORTANT CONSIDERATIONS FOR TEACHING 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8291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en-MY" b="1" dirty="0" smtClean="0"/>
              <a:t>Planning and Organization of Lesson</a:t>
            </a:r>
          </a:p>
          <a:p>
            <a:pPr lvl="0"/>
            <a:r>
              <a:rPr lang="en-MY" b="1" dirty="0" smtClean="0"/>
              <a:t>Learner-</a:t>
            </a:r>
            <a:r>
              <a:rPr lang="en-MY" b="1" dirty="0" err="1" smtClean="0"/>
              <a:t>Centredness</a:t>
            </a:r>
            <a:endParaRPr lang="en-MY" b="1" dirty="0" smtClean="0"/>
          </a:p>
          <a:p>
            <a:pPr lvl="0"/>
            <a:r>
              <a:rPr lang="en-MY" b="1" dirty="0" smtClean="0"/>
              <a:t>Integration</a:t>
            </a:r>
          </a:p>
          <a:p>
            <a:pPr lvl="0"/>
            <a:r>
              <a:rPr lang="en-MY" b="1" dirty="0" smtClean="0"/>
              <a:t>Repetition, Reinforcement and Consolidation</a:t>
            </a:r>
          </a:p>
          <a:p>
            <a:pPr lvl="0"/>
            <a:r>
              <a:rPr lang="en-MY" b="1" dirty="0" smtClean="0"/>
              <a:t>Teaching-Learning Activities</a:t>
            </a:r>
          </a:p>
          <a:p>
            <a:pPr lvl="0"/>
            <a:r>
              <a:rPr lang="en-MY" b="1" dirty="0" smtClean="0"/>
              <a:t>Evaluation</a:t>
            </a:r>
          </a:p>
          <a:p>
            <a:pPr lvl="0"/>
            <a:r>
              <a:rPr lang="en-MY" b="1" dirty="0" smtClean="0"/>
              <a:t>Other Considerations - Malaysian setting, international exposure, moral values, and the Malaysian way of life.</a:t>
            </a:r>
          </a:p>
          <a:p>
            <a:endParaRPr lang="en-MY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rmAutofit/>
          </a:bodyPr>
          <a:lstStyle/>
          <a:p>
            <a:r>
              <a:rPr lang="en-MY" b="1" dirty="0" smtClean="0"/>
              <a:t>5. CONTEXTS FOR TEACHING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857232"/>
            <a:ext cx="3786214" cy="5572164"/>
          </a:xfrm>
        </p:spPr>
        <p:txBody>
          <a:bodyPr>
            <a:normAutofit/>
          </a:bodyPr>
          <a:lstStyle/>
          <a:p>
            <a:r>
              <a:rPr lang="en-MY" sz="4000" b="1" dirty="0" smtClean="0"/>
              <a:t>People 	</a:t>
            </a:r>
            <a:br>
              <a:rPr lang="en-MY" sz="4000" b="1" dirty="0" smtClean="0"/>
            </a:br>
            <a:r>
              <a:rPr lang="en-MY" sz="4000" b="1" dirty="0" smtClean="0"/>
              <a:t>(Values)     	</a:t>
            </a:r>
          </a:p>
          <a:p>
            <a:r>
              <a:rPr lang="en-MY" sz="4000" b="1" dirty="0" smtClean="0"/>
              <a:t>Environment </a:t>
            </a:r>
          </a:p>
          <a:p>
            <a:r>
              <a:rPr lang="en-MY" sz="4000" b="1" dirty="0" smtClean="0"/>
              <a:t>Social Issues  </a:t>
            </a:r>
          </a:p>
          <a:p>
            <a:r>
              <a:rPr lang="en-MY" sz="4000" b="1" dirty="0" smtClean="0"/>
              <a:t>Health  	</a:t>
            </a:r>
          </a:p>
          <a:p>
            <a:r>
              <a:rPr lang="en-MY" sz="4000" b="1" dirty="0" smtClean="0"/>
              <a:t>Science &amp;</a:t>
            </a:r>
          </a:p>
          <a:p>
            <a:r>
              <a:rPr lang="en-MY" sz="4000" b="1" dirty="0" smtClean="0"/>
              <a:t>Technology	</a:t>
            </a:r>
            <a:endParaRPr lang="en-MY" sz="4000" b="1" dirty="0"/>
          </a:p>
        </p:txBody>
      </p:sp>
      <p:pic>
        <p:nvPicPr>
          <p:cNvPr id="4" name="Picture 3" descr="riLnxz6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000372"/>
            <a:ext cx="3333750" cy="3333750"/>
          </a:xfrm>
          <a:prstGeom prst="rect">
            <a:avLst/>
          </a:prstGeom>
        </p:spPr>
      </p:pic>
      <p:pic>
        <p:nvPicPr>
          <p:cNvPr id="5" name="Picture 4" descr="TeachLearn_Anm8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995" y="785794"/>
            <a:ext cx="3660005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 descr="syllabu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 descr="synthia_teacher_chalkboard_good_job_hg_clr-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332" y="1428736"/>
            <a:ext cx="7723634" cy="51490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bir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 bunga kec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bird</Template>
  <TotalTime>95</TotalTime>
  <Words>158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Theme bird</vt:lpstr>
      <vt:lpstr>Theme bunga kecil</vt:lpstr>
      <vt:lpstr>Curriculum Specifications English Form 4 &amp; 5 </vt:lpstr>
      <vt:lpstr>1. OBJECTIVES  </vt:lpstr>
      <vt:lpstr>2. CURRICULUM SPECIFICATIONS </vt:lpstr>
      <vt:lpstr>3. The Curriculum Content </vt:lpstr>
      <vt:lpstr>4. IMPORTANT CONSIDERATIONS FOR TEACHING </vt:lpstr>
      <vt:lpstr>5. CONTEXTS FOR TEACHING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Specifications English Form 4 &amp; 5 </dc:title>
  <dc:creator>Aspire V5-473PG</dc:creator>
  <cp:lastModifiedBy>Aspire V5-473PG</cp:lastModifiedBy>
  <cp:revision>4</cp:revision>
  <dcterms:created xsi:type="dcterms:W3CDTF">2015-04-06T15:52:27Z</dcterms:created>
  <dcterms:modified xsi:type="dcterms:W3CDTF">2015-04-07T01:32:38Z</dcterms:modified>
</cp:coreProperties>
</file>